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AD350-EA52-4F80-9C8E-D7E0C1E84E6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A18B7-A2C5-4733-BC9C-A16668B61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7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6BF1A-CFD6-494E-93E9-3D315E8B06C4}" type="slidenum">
              <a:rPr lang="en-US" altLang="en-US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12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6BF1A-CFD6-494E-93E9-3D315E8B06C4}" type="slidenum">
              <a:rPr lang="en-US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42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t>CSC 361</a:t>
            </a: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t>Finite Automata</a:t>
            </a: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7B71-23A7-480A-928A-6B1E884EE384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20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t>CSC 361</a:t>
            </a: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t>Finite Automata</a:t>
            </a: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2E25-4989-4CA7-B92C-BF031C6CD050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8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t>CSC 361</a:t>
            </a: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t>Finite Automata</a:t>
            </a: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A798-781D-4D56-B20D-3E6ACD99AB0E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06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t>CSC 361</a:t>
            </a: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t>Finite Automata</a:t>
            </a: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1F3B-A79A-4675-AE8E-266A0B574A6C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07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t>CSC 361</a:t>
            </a: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t>Finite Automata</a:t>
            </a: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9C8E-3D64-450A-9E0F-530DA1E5F61D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18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t>CSC 361</a:t>
            </a: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t>Finite Automata</a:t>
            </a: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0C5F-CD05-42D8-ACD7-32A0B0B4C782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04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t>CSC 361</a:t>
            </a: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t>Finite Automata</a:t>
            </a: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2022-9107-43F4-A03D-4118C7DDA0FF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300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t>CSC 361</a:t>
            </a: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t>Finite Automata</a:t>
            </a: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64FA-0FFB-4F66-920C-72E1295F45AF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836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t>CSC 361</a:t>
            </a: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t>Finite Automata</a:t>
            </a: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C4D2-CBF0-459B-B131-E8604AAA568F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26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t>CSC 361</a:t>
            </a: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t>Finite Automata</a:t>
            </a: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DEC2-C4CC-4CE1-9EE5-A3C6B4E49C62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08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t>CSC 361</a:t>
            </a: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t>Finite Automata</a:t>
            </a: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A04D-AE69-4FE5-B51B-F6536C9C6D8A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33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prstClr val="black">
                    <a:tint val="75000"/>
                  </a:prstClr>
                </a:solidFill>
                <a:latin typeface="Tahoma" panose="020B0604030504040204" pitchFamily="34" charset="0"/>
              </a:rPr>
              <a:t>CSC 361</a:t>
            </a:r>
            <a:endParaRPr lang="en-US" alt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prstClr val="black">
                    <a:tint val="75000"/>
                  </a:prstClr>
                </a:solidFill>
                <a:latin typeface="Tahoma" panose="020B0604030504040204" pitchFamily="34" charset="0"/>
              </a:rPr>
              <a:t>Finite Automata</a:t>
            </a:r>
            <a:endParaRPr lang="en-US" alt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1410CF-3854-44E4-8E08-D708D4C2542E}" type="slidenum">
              <a:rPr lang="en-US" altLang="en-US" smtClean="0">
                <a:solidFill>
                  <a:prstClr val="black">
                    <a:tint val="75000"/>
                  </a:prstClr>
                </a:solidFill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73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Non-Determinism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>
                <a:solidFill>
                  <a:prstClr val="black">
                    <a:tint val="75000"/>
                  </a:prstClr>
                </a:solidFill>
              </a:rPr>
              <a:t>12CS45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prstClr val="black">
                    <a:tint val="75000"/>
                  </a:prstClr>
                </a:solidFill>
              </a:rPr>
              <a:t>Finite Automata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BA588E3E-F22B-461F-A830-7CAA3E91A533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261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Language Acceptor</a:t>
            </a: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>
                <a:solidFill>
                  <a:prstClr val="black">
                    <a:tint val="75000"/>
                  </a:prstClr>
                </a:solidFill>
              </a:rPr>
              <a:t>12CS45</a:t>
            </a: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prstClr val="black">
                    <a:tint val="75000"/>
                  </a:prstClr>
                </a:solidFill>
              </a:rPr>
              <a:t>Finite Automata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0A07-CB37-4A04-B9C6-CBA8517F6D40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5299" name="Oval 3"/>
          <p:cNvSpPr>
            <a:spLocks noChangeArrowheads="1"/>
          </p:cNvSpPr>
          <p:nvPr/>
        </p:nvSpPr>
        <p:spPr bwMode="auto">
          <a:xfrm>
            <a:off x="2286000" y="1600200"/>
            <a:ext cx="1676400" cy="1752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000" i="1">
                <a:solidFill>
                  <a:prstClr val="black"/>
                </a:solidFill>
                <a:latin typeface="Tahoma" panose="020B0604030504040204" pitchFamily="34" charset="0"/>
              </a:rPr>
              <a:t>q</a:t>
            </a:r>
            <a:r>
              <a:rPr lang="en-US" altLang="en-US" sz="4000" baseline="-25000">
                <a:solidFill>
                  <a:prstClr val="black"/>
                </a:solidFill>
                <a:latin typeface="Tahoma" panose="020B0604030504040204" pitchFamily="34" charset="0"/>
              </a:rPr>
              <a:t>0</a:t>
            </a:r>
            <a:endParaRPr lang="en-US" altLang="en-US" sz="40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5105400" y="1524000"/>
            <a:ext cx="1676400" cy="1752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000" i="1">
                <a:solidFill>
                  <a:prstClr val="black"/>
                </a:solidFill>
                <a:latin typeface="Tahoma" panose="020B0604030504040204" pitchFamily="34" charset="0"/>
              </a:rPr>
              <a:t>q</a:t>
            </a:r>
            <a:r>
              <a:rPr lang="en-US" altLang="en-US" sz="4000" i="1" baseline="-25000">
                <a:solidFill>
                  <a:prstClr val="black"/>
                </a:solidFill>
                <a:latin typeface="Tahoma" panose="020B0604030504040204" pitchFamily="34" charset="0"/>
              </a:rPr>
              <a:t>f</a:t>
            </a:r>
            <a:endParaRPr lang="en-US" altLang="en-US" sz="4000" i="1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2286000" y="4495800"/>
            <a:ext cx="1676400" cy="1752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000" i="1">
                <a:solidFill>
                  <a:prstClr val="black"/>
                </a:solidFill>
                <a:latin typeface="Tahoma" panose="020B0604030504040204" pitchFamily="34" charset="0"/>
              </a:rPr>
              <a:t>q</a:t>
            </a:r>
            <a:r>
              <a:rPr lang="en-US" altLang="en-US" sz="4000" i="1" baseline="-25000">
                <a:solidFill>
                  <a:prstClr val="black"/>
                </a:solidFill>
                <a:latin typeface="Tahoma" panose="020B0604030504040204" pitchFamily="34" charset="0"/>
              </a:rPr>
              <a:t>t</a:t>
            </a:r>
            <a:endParaRPr lang="en-US" altLang="en-US" sz="40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8153400" y="1524000"/>
            <a:ext cx="1676400" cy="1752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000" i="1">
                <a:solidFill>
                  <a:prstClr val="black"/>
                </a:solidFill>
                <a:latin typeface="Tahoma" panose="020B0604030504040204" pitchFamily="34" charset="0"/>
              </a:rPr>
              <a:t>q</a:t>
            </a:r>
            <a:r>
              <a:rPr lang="en-US" altLang="en-US" sz="4000" baseline="-25000">
                <a:solidFill>
                  <a:prstClr val="black"/>
                </a:solidFill>
                <a:latin typeface="Tahoma" panose="020B0604030504040204" pitchFamily="34" charset="0"/>
              </a:rPr>
              <a:t>1</a:t>
            </a:r>
            <a:endParaRPr lang="en-US" altLang="en-US" sz="40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5303" name="Freeform 7"/>
          <p:cNvSpPr>
            <a:spLocks/>
          </p:cNvSpPr>
          <p:nvPr/>
        </p:nvSpPr>
        <p:spPr bwMode="auto">
          <a:xfrm>
            <a:off x="1828800" y="2057400"/>
            <a:ext cx="488950" cy="609600"/>
          </a:xfrm>
          <a:custGeom>
            <a:avLst/>
            <a:gdLst>
              <a:gd name="T0" fmla="*/ 0 w 308"/>
              <a:gd name="T1" fmla="*/ 0 h 384"/>
              <a:gd name="T2" fmla="*/ 308 w 308"/>
              <a:gd name="T3" fmla="*/ 195 h 384"/>
              <a:gd name="T4" fmla="*/ 1 w 308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8" h="384">
                <a:moveTo>
                  <a:pt x="0" y="0"/>
                </a:moveTo>
                <a:lnTo>
                  <a:pt x="308" y="195"/>
                </a:lnTo>
                <a:lnTo>
                  <a:pt x="1" y="38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5257800" y="1676400"/>
            <a:ext cx="1371600" cy="1447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5305" name="Freeform 9"/>
          <p:cNvSpPr>
            <a:spLocks/>
          </p:cNvSpPr>
          <p:nvPr/>
        </p:nvSpPr>
        <p:spPr bwMode="auto">
          <a:xfrm>
            <a:off x="3962400" y="1990726"/>
            <a:ext cx="1143000" cy="220663"/>
          </a:xfrm>
          <a:custGeom>
            <a:avLst/>
            <a:gdLst>
              <a:gd name="T0" fmla="*/ 0 w 720"/>
              <a:gd name="T1" fmla="*/ 138 h 139"/>
              <a:gd name="T2" fmla="*/ 336 w 720"/>
              <a:gd name="T3" fmla="*/ 0 h 139"/>
              <a:gd name="T4" fmla="*/ 720 w 720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139">
                <a:moveTo>
                  <a:pt x="0" y="138"/>
                </a:moveTo>
                <a:cubicBezTo>
                  <a:pt x="56" y="115"/>
                  <a:pt x="216" y="0"/>
                  <a:pt x="336" y="0"/>
                </a:cubicBezTo>
                <a:cubicBezTo>
                  <a:pt x="456" y="0"/>
                  <a:pt x="640" y="110"/>
                  <a:pt x="720" y="139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5306" name="Freeform 10"/>
          <p:cNvSpPr>
            <a:spLocks/>
          </p:cNvSpPr>
          <p:nvPr/>
        </p:nvSpPr>
        <p:spPr bwMode="auto">
          <a:xfrm>
            <a:off x="6781800" y="1905000"/>
            <a:ext cx="1447800" cy="228600"/>
          </a:xfrm>
          <a:custGeom>
            <a:avLst/>
            <a:gdLst>
              <a:gd name="T0" fmla="*/ 0 w 720"/>
              <a:gd name="T1" fmla="*/ 138 h 139"/>
              <a:gd name="T2" fmla="*/ 336 w 720"/>
              <a:gd name="T3" fmla="*/ 0 h 139"/>
              <a:gd name="T4" fmla="*/ 720 w 720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139">
                <a:moveTo>
                  <a:pt x="0" y="138"/>
                </a:moveTo>
                <a:cubicBezTo>
                  <a:pt x="56" y="115"/>
                  <a:pt x="216" y="0"/>
                  <a:pt x="336" y="0"/>
                </a:cubicBezTo>
                <a:cubicBezTo>
                  <a:pt x="456" y="0"/>
                  <a:pt x="640" y="110"/>
                  <a:pt x="720" y="139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4267200" y="16002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7239001" y="1524000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55309" name="Freeform 13"/>
          <p:cNvSpPr>
            <a:spLocks/>
          </p:cNvSpPr>
          <p:nvPr/>
        </p:nvSpPr>
        <p:spPr bwMode="auto">
          <a:xfrm rot="10800000">
            <a:off x="6781800" y="2667000"/>
            <a:ext cx="1447800" cy="228600"/>
          </a:xfrm>
          <a:custGeom>
            <a:avLst/>
            <a:gdLst>
              <a:gd name="T0" fmla="*/ 0 w 720"/>
              <a:gd name="T1" fmla="*/ 138 h 139"/>
              <a:gd name="T2" fmla="*/ 336 w 720"/>
              <a:gd name="T3" fmla="*/ 0 h 139"/>
              <a:gd name="T4" fmla="*/ 720 w 720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139">
                <a:moveTo>
                  <a:pt x="0" y="138"/>
                </a:moveTo>
                <a:cubicBezTo>
                  <a:pt x="56" y="115"/>
                  <a:pt x="216" y="0"/>
                  <a:pt x="336" y="0"/>
                </a:cubicBezTo>
                <a:cubicBezTo>
                  <a:pt x="456" y="0"/>
                  <a:pt x="640" y="110"/>
                  <a:pt x="720" y="139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7315200" y="22860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55311" name="Freeform 15"/>
          <p:cNvSpPr>
            <a:spLocks/>
          </p:cNvSpPr>
          <p:nvPr/>
        </p:nvSpPr>
        <p:spPr bwMode="auto">
          <a:xfrm rot="5400000">
            <a:off x="2667000" y="3810000"/>
            <a:ext cx="1143000" cy="228600"/>
          </a:xfrm>
          <a:custGeom>
            <a:avLst/>
            <a:gdLst>
              <a:gd name="T0" fmla="*/ 0 w 720"/>
              <a:gd name="T1" fmla="*/ 138 h 139"/>
              <a:gd name="T2" fmla="*/ 336 w 720"/>
              <a:gd name="T3" fmla="*/ 0 h 139"/>
              <a:gd name="T4" fmla="*/ 720 w 720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139">
                <a:moveTo>
                  <a:pt x="0" y="138"/>
                </a:moveTo>
                <a:cubicBezTo>
                  <a:pt x="56" y="115"/>
                  <a:pt x="216" y="0"/>
                  <a:pt x="336" y="0"/>
                </a:cubicBezTo>
                <a:cubicBezTo>
                  <a:pt x="456" y="0"/>
                  <a:pt x="640" y="110"/>
                  <a:pt x="720" y="139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3505201" y="3581400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55313" name="Freeform 17"/>
          <p:cNvSpPr>
            <a:spLocks/>
          </p:cNvSpPr>
          <p:nvPr/>
        </p:nvSpPr>
        <p:spPr bwMode="auto">
          <a:xfrm>
            <a:off x="5399088" y="3276600"/>
            <a:ext cx="704850" cy="782638"/>
          </a:xfrm>
          <a:custGeom>
            <a:avLst/>
            <a:gdLst>
              <a:gd name="T0" fmla="*/ 151 w 444"/>
              <a:gd name="T1" fmla="*/ 0 h 493"/>
              <a:gd name="T2" fmla="*/ 7 w 444"/>
              <a:gd name="T3" fmla="*/ 291 h 493"/>
              <a:gd name="T4" fmla="*/ 193 w 444"/>
              <a:gd name="T5" fmla="*/ 486 h 493"/>
              <a:gd name="T6" fmla="*/ 414 w 444"/>
              <a:gd name="T7" fmla="*/ 333 h 493"/>
              <a:gd name="T8" fmla="*/ 371 w 444"/>
              <a:gd name="T9" fmla="*/ 37 h 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4" h="493">
                <a:moveTo>
                  <a:pt x="151" y="0"/>
                </a:moveTo>
                <a:cubicBezTo>
                  <a:pt x="127" y="48"/>
                  <a:pt x="0" y="210"/>
                  <a:pt x="7" y="291"/>
                </a:cubicBezTo>
                <a:cubicBezTo>
                  <a:pt x="14" y="372"/>
                  <a:pt x="125" y="479"/>
                  <a:pt x="193" y="486"/>
                </a:cubicBezTo>
                <a:cubicBezTo>
                  <a:pt x="261" y="493"/>
                  <a:pt x="384" y="408"/>
                  <a:pt x="414" y="333"/>
                </a:cubicBezTo>
                <a:cubicBezTo>
                  <a:pt x="444" y="258"/>
                  <a:pt x="380" y="99"/>
                  <a:pt x="371" y="3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5562600" y="35052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55317" name="Freeform 21"/>
          <p:cNvSpPr>
            <a:spLocks/>
          </p:cNvSpPr>
          <p:nvPr/>
        </p:nvSpPr>
        <p:spPr bwMode="auto">
          <a:xfrm>
            <a:off x="8362950" y="3200400"/>
            <a:ext cx="704850" cy="782638"/>
          </a:xfrm>
          <a:custGeom>
            <a:avLst/>
            <a:gdLst>
              <a:gd name="T0" fmla="*/ 151 w 444"/>
              <a:gd name="T1" fmla="*/ 0 h 493"/>
              <a:gd name="T2" fmla="*/ 7 w 444"/>
              <a:gd name="T3" fmla="*/ 291 h 493"/>
              <a:gd name="T4" fmla="*/ 193 w 444"/>
              <a:gd name="T5" fmla="*/ 486 h 493"/>
              <a:gd name="T6" fmla="*/ 414 w 444"/>
              <a:gd name="T7" fmla="*/ 333 h 493"/>
              <a:gd name="T8" fmla="*/ 371 w 444"/>
              <a:gd name="T9" fmla="*/ 37 h 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4" h="493">
                <a:moveTo>
                  <a:pt x="151" y="0"/>
                </a:moveTo>
                <a:cubicBezTo>
                  <a:pt x="127" y="48"/>
                  <a:pt x="0" y="210"/>
                  <a:pt x="7" y="291"/>
                </a:cubicBezTo>
                <a:cubicBezTo>
                  <a:pt x="14" y="372"/>
                  <a:pt x="125" y="479"/>
                  <a:pt x="193" y="486"/>
                </a:cubicBezTo>
                <a:cubicBezTo>
                  <a:pt x="261" y="493"/>
                  <a:pt x="384" y="408"/>
                  <a:pt x="414" y="333"/>
                </a:cubicBezTo>
                <a:cubicBezTo>
                  <a:pt x="444" y="258"/>
                  <a:pt x="380" y="99"/>
                  <a:pt x="371" y="3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8526464" y="3429000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55319" name="Freeform 23"/>
          <p:cNvSpPr>
            <a:spLocks/>
          </p:cNvSpPr>
          <p:nvPr/>
        </p:nvSpPr>
        <p:spPr bwMode="auto">
          <a:xfrm rot="16200000">
            <a:off x="3925094" y="5371306"/>
            <a:ext cx="704850" cy="782638"/>
          </a:xfrm>
          <a:custGeom>
            <a:avLst/>
            <a:gdLst>
              <a:gd name="T0" fmla="*/ 151 w 444"/>
              <a:gd name="T1" fmla="*/ 0 h 493"/>
              <a:gd name="T2" fmla="*/ 7 w 444"/>
              <a:gd name="T3" fmla="*/ 291 h 493"/>
              <a:gd name="T4" fmla="*/ 193 w 444"/>
              <a:gd name="T5" fmla="*/ 486 h 493"/>
              <a:gd name="T6" fmla="*/ 414 w 444"/>
              <a:gd name="T7" fmla="*/ 333 h 493"/>
              <a:gd name="T8" fmla="*/ 371 w 444"/>
              <a:gd name="T9" fmla="*/ 37 h 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4" h="493">
                <a:moveTo>
                  <a:pt x="151" y="0"/>
                </a:moveTo>
                <a:cubicBezTo>
                  <a:pt x="127" y="48"/>
                  <a:pt x="0" y="210"/>
                  <a:pt x="7" y="291"/>
                </a:cubicBezTo>
                <a:cubicBezTo>
                  <a:pt x="14" y="372"/>
                  <a:pt x="125" y="479"/>
                  <a:pt x="193" y="486"/>
                </a:cubicBezTo>
                <a:cubicBezTo>
                  <a:pt x="261" y="493"/>
                  <a:pt x="384" y="408"/>
                  <a:pt x="414" y="333"/>
                </a:cubicBezTo>
                <a:cubicBezTo>
                  <a:pt x="444" y="258"/>
                  <a:pt x="380" y="99"/>
                  <a:pt x="371" y="3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4038600" y="5562600"/>
            <a:ext cx="604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ahoma" panose="020B0604030504040204" pitchFamily="34" charset="0"/>
              </a:rPr>
              <a:t>a,b</a:t>
            </a:r>
          </a:p>
        </p:txBody>
      </p:sp>
      <p:sp>
        <p:nvSpPr>
          <p:cNvPr id="55321" name="Rectangle 25"/>
          <p:cNvSpPr>
            <a:spLocks noChangeArrowheads="1"/>
          </p:cNvSpPr>
          <p:nvPr/>
        </p:nvSpPr>
        <p:spPr bwMode="auto">
          <a:xfrm>
            <a:off x="1752600" y="3363913"/>
            <a:ext cx="3276600" cy="304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22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8075"/>
                            </p:stCondLst>
                            <p:childTnLst>
                              <p:par>
                                <p:cTn id="25" presetID="11" presetClass="entr" presetSubtype="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 animBg="1" autoUpdateAnimBg="0"/>
      <p:bldP spid="55311" grpId="0" animBg="1"/>
      <p:bldP spid="55317" grpId="0" animBg="1"/>
      <p:bldP spid="55319" grpId="0" animBg="1"/>
      <p:bldP spid="55320" grpId="0" autoUpdateAnimBg="0"/>
      <p:bldP spid="553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Another Language Acceptor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447801"/>
            <a:ext cx="8345488" cy="4684713"/>
          </a:xfrm>
        </p:spPr>
        <p:txBody>
          <a:bodyPr/>
          <a:lstStyle/>
          <a:p>
            <a:r>
              <a:rPr lang="en-US" altLang="en-US"/>
              <a:t>Build a FA to accept strings of even length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Wait! This only accepts strings of length 2</a:t>
            </a:r>
          </a:p>
          <a:p>
            <a:r>
              <a:rPr lang="en-US" altLang="en-US"/>
              <a:t>How to update?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>
                <a:solidFill>
                  <a:prstClr val="black">
                    <a:tint val="75000"/>
                  </a:prstClr>
                </a:solidFill>
              </a:rPr>
              <a:t>12CS45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prstClr val="black">
                    <a:tint val="75000"/>
                  </a:prstClr>
                </a:solidFill>
              </a:rPr>
              <a:t>Finite Automata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8AFA-B82B-4BF4-B5B7-DD3180AA9D02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8372" name="Oval 4"/>
          <p:cNvSpPr>
            <a:spLocks noChangeArrowheads="1"/>
          </p:cNvSpPr>
          <p:nvPr/>
        </p:nvSpPr>
        <p:spPr bwMode="auto">
          <a:xfrm>
            <a:off x="2286000" y="2341563"/>
            <a:ext cx="1676400" cy="1752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000" i="1">
                <a:solidFill>
                  <a:prstClr val="black"/>
                </a:solidFill>
                <a:latin typeface="Tahoma" panose="020B0604030504040204" pitchFamily="34" charset="0"/>
              </a:rPr>
              <a:t>q</a:t>
            </a:r>
            <a:r>
              <a:rPr lang="en-US" altLang="en-US" sz="4000" baseline="-25000">
                <a:solidFill>
                  <a:prstClr val="black"/>
                </a:solidFill>
                <a:latin typeface="Tahoma" panose="020B0604030504040204" pitchFamily="34" charset="0"/>
              </a:rPr>
              <a:t>0</a:t>
            </a:r>
            <a:endParaRPr lang="en-US" altLang="en-US" sz="40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8373" name="Oval 5"/>
          <p:cNvSpPr>
            <a:spLocks noChangeArrowheads="1"/>
          </p:cNvSpPr>
          <p:nvPr/>
        </p:nvSpPr>
        <p:spPr bwMode="auto">
          <a:xfrm>
            <a:off x="5105400" y="2265363"/>
            <a:ext cx="1676400" cy="1752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000" i="1">
                <a:solidFill>
                  <a:prstClr val="black"/>
                </a:solidFill>
                <a:latin typeface="Tahoma" panose="020B0604030504040204" pitchFamily="34" charset="0"/>
              </a:rPr>
              <a:t>q</a:t>
            </a:r>
            <a:r>
              <a:rPr lang="en-US" altLang="en-US" sz="4000" baseline="-25000">
                <a:solidFill>
                  <a:prstClr val="black"/>
                </a:solidFill>
                <a:latin typeface="Tahoma" panose="020B0604030504040204" pitchFamily="34" charset="0"/>
              </a:rPr>
              <a:t>1</a:t>
            </a:r>
            <a:endParaRPr lang="en-US" altLang="en-US" sz="40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8153400" y="2265363"/>
            <a:ext cx="1676400" cy="1752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000" i="1">
                <a:solidFill>
                  <a:prstClr val="black"/>
                </a:solidFill>
                <a:latin typeface="Tahoma" panose="020B0604030504040204" pitchFamily="34" charset="0"/>
              </a:rPr>
              <a:t>q</a:t>
            </a:r>
            <a:r>
              <a:rPr lang="en-US" altLang="en-US" sz="4000" baseline="-25000">
                <a:solidFill>
                  <a:prstClr val="black"/>
                </a:solidFill>
                <a:latin typeface="Tahoma" panose="020B0604030504040204" pitchFamily="34" charset="0"/>
              </a:rPr>
              <a:t>2</a:t>
            </a:r>
            <a:endParaRPr lang="en-US" altLang="en-US" sz="40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8375" name="Freeform 7"/>
          <p:cNvSpPr>
            <a:spLocks/>
          </p:cNvSpPr>
          <p:nvPr/>
        </p:nvSpPr>
        <p:spPr bwMode="auto">
          <a:xfrm>
            <a:off x="1828800" y="2798763"/>
            <a:ext cx="488950" cy="609600"/>
          </a:xfrm>
          <a:custGeom>
            <a:avLst/>
            <a:gdLst>
              <a:gd name="T0" fmla="*/ 0 w 308"/>
              <a:gd name="T1" fmla="*/ 0 h 384"/>
              <a:gd name="T2" fmla="*/ 308 w 308"/>
              <a:gd name="T3" fmla="*/ 195 h 384"/>
              <a:gd name="T4" fmla="*/ 1 w 308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8" h="384">
                <a:moveTo>
                  <a:pt x="0" y="0"/>
                </a:moveTo>
                <a:lnTo>
                  <a:pt x="308" y="195"/>
                </a:lnTo>
                <a:lnTo>
                  <a:pt x="1" y="38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8376" name="Oval 8"/>
          <p:cNvSpPr>
            <a:spLocks noChangeArrowheads="1"/>
          </p:cNvSpPr>
          <p:nvPr/>
        </p:nvSpPr>
        <p:spPr bwMode="auto">
          <a:xfrm>
            <a:off x="8305800" y="2438400"/>
            <a:ext cx="1371600" cy="1447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8377" name="Freeform 9"/>
          <p:cNvSpPr>
            <a:spLocks/>
          </p:cNvSpPr>
          <p:nvPr/>
        </p:nvSpPr>
        <p:spPr bwMode="auto">
          <a:xfrm>
            <a:off x="3962400" y="2732088"/>
            <a:ext cx="1143000" cy="220662"/>
          </a:xfrm>
          <a:custGeom>
            <a:avLst/>
            <a:gdLst>
              <a:gd name="T0" fmla="*/ 0 w 720"/>
              <a:gd name="T1" fmla="*/ 138 h 139"/>
              <a:gd name="T2" fmla="*/ 336 w 720"/>
              <a:gd name="T3" fmla="*/ 0 h 139"/>
              <a:gd name="T4" fmla="*/ 720 w 720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139">
                <a:moveTo>
                  <a:pt x="0" y="138"/>
                </a:moveTo>
                <a:cubicBezTo>
                  <a:pt x="56" y="115"/>
                  <a:pt x="216" y="0"/>
                  <a:pt x="336" y="0"/>
                </a:cubicBezTo>
                <a:cubicBezTo>
                  <a:pt x="456" y="0"/>
                  <a:pt x="640" y="110"/>
                  <a:pt x="720" y="139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8378" name="Freeform 10"/>
          <p:cNvSpPr>
            <a:spLocks/>
          </p:cNvSpPr>
          <p:nvPr/>
        </p:nvSpPr>
        <p:spPr bwMode="auto">
          <a:xfrm>
            <a:off x="6781800" y="2646363"/>
            <a:ext cx="1447800" cy="228600"/>
          </a:xfrm>
          <a:custGeom>
            <a:avLst/>
            <a:gdLst>
              <a:gd name="T0" fmla="*/ 0 w 720"/>
              <a:gd name="T1" fmla="*/ 138 h 139"/>
              <a:gd name="T2" fmla="*/ 336 w 720"/>
              <a:gd name="T3" fmla="*/ 0 h 139"/>
              <a:gd name="T4" fmla="*/ 720 w 720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139">
                <a:moveTo>
                  <a:pt x="0" y="138"/>
                </a:moveTo>
                <a:cubicBezTo>
                  <a:pt x="56" y="115"/>
                  <a:pt x="216" y="0"/>
                  <a:pt x="336" y="0"/>
                </a:cubicBezTo>
                <a:cubicBezTo>
                  <a:pt x="456" y="0"/>
                  <a:pt x="640" y="110"/>
                  <a:pt x="720" y="139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4191000" y="2341563"/>
            <a:ext cx="604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ahoma" panose="020B0604030504040204" pitchFamily="34" charset="0"/>
              </a:rPr>
              <a:t>a,b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7086600" y="2265363"/>
            <a:ext cx="757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ahoma" panose="020B0604030504040204" pitchFamily="34" charset="0"/>
              </a:rPr>
              <a:t>a,b</a:t>
            </a:r>
          </a:p>
        </p:txBody>
      </p:sp>
    </p:spTree>
    <p:extLst>
      <p:ext uri="{BB962C8B-B14F-4D97-AF65-F5344CB8AC3E}">
        <p14:creationId xmlns:p14="http://schemas.microsoft.com/office/powerpoint/2010/main" val="2445050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Another Language Acceptor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447801"/>
            <a:ext cx="8345488" cy="4684713"/>
          </a:xfrm>
        </p:spPr>
        <p:txBody>
          <a:bodyPr/>
          <a:lstStyle/>
          <a:p>
            <a:r>
              <a:rPr lang="en-US" altLang="en-US"/>
              <a:t>As a DFA?    (What’s wrong here?)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As an NFA 			   (use   transitions)</a:t>
            </a:r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>
                <a:solidFill>
                  <a:prstClr val="black">
                    <a:tint val="75000"/>
                  </a:prstClr>
                </a:solidFill>
              </a:rPr>
              <a:t>12CS45</a:t>
            </a: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>
                <a:solidFill>
                  <a:prstClr val="black">
                    <a:tint val="75000"/>
                  </a:prstClr>
                </a:solidFill>
              </a:rPr>
              <a:t>Finite Automata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F1AD-9128-49C4-876C-350610B65B1D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9396" name="Oval 4"/>
          <p:cNvSpPr>
            <a:spLocks noChangeArrowheads="1"/>
          </p:cNvSpPr>
          <p:nvPr/>
        </p:nvSpPr>
        <p:spPr bwMode="auto">
          <a:xfrm>
            <a:off x="2286000" y="1981200"/>
            <a:ext cx="1676400" cy="17526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000" i="1">
                <a:solidFill>
                  <a:prstClr val="black"/>
                </a:solidFill>
                <a:latin typeface="Tahoma" panose="020B0604030504040204" pitchFamily="34" charset="0"/>
              </a:rPr>
              <a:t>q</a:t>
            </a:r>
            <a:r>
              <a:rPr lang="en-US" altLang="en-US" sz="4000" baseline="-25000">
                <a:solidFill>
                  <a:prstClr val="black"/>
                </a:solidFill>
                <a:latin typeface="Tahoma" panose="020B0604030504040204" pitchFamily="34" charset="0"/>
              </a:rPr>
              <a:t>0</a:t>
            </a:r>
            <a:endParaRPr lang="en-US" altLang="en-US" sz="40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9397" name="Oval 5"/>
          <p:cNvSpPr>
            <a:spLocks noChangeArrowheads="1"/>
          </p:cNvSpPr>
          <p:nvPr/>
        </p:nvSpPr>
        <p:spPr bwMode="auto">
          <a:xfrm>
            <a:off x="5105400" y="1905000"/>
            <a:ext cx="1676400" cy="17526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000" i="1">
                <a:solidFill>
                  <a:prstClr val="black"/>
                </a:solidFill>
                <a:latin typeface="Tahoma" panose="020B0604030504040204" pitchFamily="34" charset="0"/>
              </a:rPr>
              <a:t>q</a:t>
            </a:r>
            <a:r>
              <a:rPr lang="en-US" altLang="en-US" sz="4000" baseline="-25000">
                <a:solidFill>
                  <a:prstClr val="black"/>
                </a:solidFill>
                <a:latin typeface="Tahoma" panose="020B0604030504040204" pitchFamily="34" charset="0"/>
              </a:rPr>
              <a:t>1</a:t>
            </a:r>
            <a:endParaRPr lang="en-US" altLang="en-US" sz="40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9398" name="Oval 6"/>
          <p:cNvSpPr>
            <a:spLocks noChangeArrowheads="1"/>
          </p:cNvSpPr>
          <p:nvPr/>
        </p:nvSpPr>
        <p:spPr bwMode="auto">
          <a:xfrm>
            <a:off x="8153400" y="1905000"/>
            <a:ext cx="1676400" cy="17526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000" i="1">
                <a:solidFill>
                  <a:prstClr val="black"/>
                </a:solidFill>
                <a:latin typeface="Tahoma" panose="020B0604030504040204" pitchFamily="34" charset="0"/>
              </a:rPr>
              <a:t>q</a:t>
            </a:r>
            <a:r>
              <a:rPr lang="en-US" altLang="en-US" sz="4000" baseline="-25000">
                <a:solidFill>
                  <a:prstClr val="black"/>
                </a:solidFill>
                <a:latin typeface="Tahoma" panose="020B0604030504040204" pitchFamily="34" charset="0"/>
              </a:rPr>
              <a:t>2</a:t>
            </a:r>
            <a:endParaRPr lang="en-US" altLang="en-US" sz="40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9399" name="Freeform 7"/>
          <p:cNvSpPr>
            <a:spLocks/>
          </p:cNvSpPr>
          <p:nvPr/>
        </p:nvSpPr>
        <p:spPr bwMode="auto">
          <a:xfrm>
            <a:off x="1828800" y="2438400"/>
            <a:ext cx="488950" cy="609600"/>
          </a:xfrm>
          <a:custGeom>
            <a:avLst/>
            <a:gdLst>
              <a:gd name="T0" fmla="*/ 0 w 308"/>
              <a:gd name="T1" fmla="*/ 0 h 384"/>
              <a:gd name="T2" fmla="*/ 308 w 308"/>
              <a:gd name="T3" fmla="*/ 195 h 384"/>
              <a:gd name="T4" fmla="*/ 1 w 308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8" h="384">
                <a:moveTo>
                  <a:pt x="0" y="0"/>
                </a:moveTo>
                <a:lnTo>
                  <a:pt x="308" y="195"/>
                </a:lnTo>
                <a:lnTo>
                  <a:pt x="1" y="384"/>
                </a:lnTo>
              </a:path>
            </a:pathLst>
          </a:custGeom>
          <a:noFill/>
          <a:ln w="9525" cap="flat" cmpd="sng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9400" name="Oval 8"/>
          <p:cNvSpPr>
            <a:spLocks noChangeArrowheads="1"/>
          </p:cNvSpPr>
          <p:nvPr/>
        </p:nvSpPr>
        <p:spPr bwMode="auto">
          <a:xfrm>
            <a:off x="8305800" y="2078038"/>
            <a:ext cx="1371600" cy="1447800"/>
          </a:xfrm>
          <a:prstGeom prst="ellipse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9401" name="Freeform 9"/>
          <p:cNvSpPr>
            <a:spLocks/>
          </p:cNvSpPr>
          <p:nvPr/>
        </p:nvSpPr>
        <p:spPr bwMode="auto">
          <a:xfrm>
            <a:off x="3962400" y="2371726"/>
            <a:ext cx="1143000" cy="220663"/>
          </a:xfrm>
          <a:custGeom>
            <a:avLst/>
            <a:gdLst>
              <a:gd name="T0" fmla="*/ 0 w 720"/>
              <a:gd name="T1" fmla="*/ 138 h 139"/>
              <a:gd name="T2" fmla="*/ 336 w 720"/>
              <a:gd name="T3" fmla="*/ 0 h 139"/>
              <a:gd name="T4" fmla="*/ 720 w 720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139">
                <a:moveTo>
                  <a:pt x="0" y="138"/>
                </a:moveTo>
                <a:cubicBezTo>
                  <a:pt x="56" y="115"/>
                  <a:pt x="216" y="0"/>
                  <a:pt x="336" y="0"/>
                </a:cubicBezTo>
                <a:cubicBezTo>
                  <a:pt x="456" y="0"/>
                  <a:pt x="640" y="110"/>
                  <a:pt x="720" y="139"/>
                </a:cubicBez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9402" name="Freeform 10"/>
          <p:cNvSpPr>
            <a:spLocks/>
          </p:cNvSpPr>
          <p:nvPr/>
        </p:nvSpPr>
        <p:spPr bwMode="auto">
          <a:xfrm>
            <a:off x="6781800" y="2286000"/>
            <a:ext cx="1447800" cy="228600"/>
          </a:xfrm>
          <a:custGeom>
            <a:avLst/>
            <a:gdLst>
              <a:gd name="T0" fmla="*/ 0 w 720"/>
              <a:gd name="T1" fmla="*/ 138 h 139"/>
              <a:gd name="T2" fmla="*/ 336 w 720"/>
              <a:gd name="T3" fmla="*/ 0 h 139"/>
              <a:gd name="T4" fmla="*/ 720 w 720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139">
                <a:moveTo>
                  <a:pt x="0" y="138"/>
                </a:moveTo>
                <a:cubicBezTo>
                  <a:pt x="56" y="115"/>
                  <a:pt x="216" y="0"/>
                  <a:pt x="336" y="0"/>
                </a:cubicBezTo>
                <a:cubicBezTo>
                  <a:pt x="456" y="0"/>
                  <a:pt x="640" y="110"/>
                  <a:pt x="720" y="139"/>
                </a:cubicBez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4191000" y="1981200"/>
            <a:ext cx="604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ahoma" panose="020B0604030504040204" pitchFamily="34" charset="0"/>
              </a:rPr>
              <a:t>a,b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7086600" y="1905000"/>
            <a:ext cx="757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ahoma" panose="020B0604030504040204" pitchFamily="34" charset="0"/>
              </a:rPr>
              <a:t>a,b</a:t>
            </a:r>
          </a:p>
        </p:txBody>
      </p:sp>
      <p:sp>
        <p:nvSpPr>
          <p:cNvPr id="59405" name="Freeform 13"/>
          <p:cNvSpPr>
            <a:spLocks/>
          </p:cNvSpPr>
          <p:nvPr/>
        </p:nvSpPr>
        <p:spPr bwMode="auto">
          <a:xfrm rot="10800000">
            <a:off x="6705600" y="2971800"/>
            <a:ext cx="1447800" cy="228600"/>
          </a:xfrm>
          <a:custGeom>
            <a:avLst/>
            <a:gdLst>
              <a:gd name="T0" fmla="*/ 0 w 720"/>
              <a:gd name="T1" fmla="*/ 138 h 139"/>
              <a:gd name="T2" fmla="*/ 336 w 720"/>
              <a:gd name="T3" fmla="*/ 0 h 139"/>
              <a:gd name="T4" fmla="*/ 720 w 720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139">
                <a:moveTo>
                  <a:pt x="0" y="138"/>
                </a:moveTo>
                <a:cubicBezTo>
                  <a:pt x="56" y="115"/>
                  <a:pt x="216" y="0"/>
                  <a:pt x="336" y="0"/>
                </a:cubicBezTo>
                <a:cubicBezTo>
                  <a:pt x="456" y="0"/>
                  <a:pt x="640" y="110"/>
                  <a:pt x="720" y="139"/>
                </a:cubicBez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7086600" y="3124200"/>
            <a:ext cx="757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ahoma" panose="020B0604030504040204" pitchFamily="34" charset="0"/>
              </a:rPr>
              <a:t>a,b</a:t>
            </a:r>
          </a:p>
        </p:txBody>
      </p:sp>
      <p:sp>
        <p:nvSpPr>
          <p:cNvPr id="59407" name="Oval 15"/>
          <p:cNvSpPr>
            <a:spLocks noChangeArrowheads="1"/>
          </p:cNvSpPr>
          <p:nvPr/>
        </p:nvSpPr>
        <p:spPr bwMode="auto">
          <a:xfrm>
            <a:off x="2286000" y="4495800"/>
            <a:ext cx="1676400" cy="1752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000" i="1">
                <a:solidFill>
                  <a:prstClr val="black"/>
                </a:solidFill>
                <a:latin typeface="Tahoma" panose="020B0604030504040204" pitchFamily="34" charset="0"/>
              </a:rPr>
              <a:t>q</a:t>
            </a:r>
            <a:r>
              <a:rPr lang="en-US" altLang="en-US" sz="4000" baseline="-25000">
                <a:solidFill>
                  <a:prstClr val="black"/>
                </a:solidFill>
                <a:latin typeface="Tahoma" panose="020B0604030504040204" pitchFamily="34" charset="0"/>
              </a:rPr>
              <a:t>0</a:t>
            </a:r>
            <a:endParaRPr lang="en-US" altLang="en-US" sz="40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9408" name="Oval 16"/>
          <p:cNvSpPr>
            <a:spLocks noChangeArrowheads="1"/>
          </p:cNvSpPr>
          <p:nvPr/>
        </p:nvSpPr>
        <p:spPr bwMode="auto">
          <a:xfrm>
            <a:off x="5105400" y="4419600"/>
            <a:ext cx="1676400" cy="1752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000" i="1">
                <a:solidFill>
                  <a:prstClr val="black"/>
                </a:solidFill>
                <a:latin typeface="Tahoma" panose="020B0604030504040204" pitchFamily="34" charset="0"/>
              </a:rPr>
              <a:t>q</a:t>
            </a:r>
            <a:r>
              <a:rPr lang="en-US" altLang="en-US" sz="4000" baseline="-25000">
                <a:solidFill>
                  <a:prstClr val="black"/>
                </a:solidFill>
                <a:latin typeface="Tahoma" panose="020B0604030504040204" pitchFamily="34" charset="0"/>
              </a:rPr>
              <a:t>1</a:t>
            </a:r>
            <a:endParaRPr lang="en-US" altLang="en-US" sz="40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9409" name="Oval 17"/>
          <p:cNvSpPr>
            <a:spLocks noChangeArrowheads="1"/>
          </p:cNvSpPr>
          <p:nvPr/>
        </p:nvSpPr>
        <p:spPr bwMode="auto">
          <a:xfrm>
            <a:off x="8153400" y="4419600"/>
            <a:ext cx="1676400" cy="1752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000" i="1">
                <a:solidFill>
                  <a:prstClr val="black"/>
                </a:solidFill>
                <a:latin typeface="Tahoma" panose="020B0604030504040204" pitchFamily="34" charset="0"/>
              </a:rPr>
              <a:t>q</a:t>
            </a:r>
            <a:r>
              <a:rPr lang="en-US" altLang="en-US" sz="4000" baseline="-25000">
                <a:solidFill>
                  <a:prstClr val="black"/>
                </a:solidFill>
                <a:latin typeface="Tahoma" panose="020B0604030504040204" pitchFamily="34" charset="0"/>
              </a:rPr>
              <a:t>2</a:t>
            </a:r>
            <a:endParaRPr lang="en-US" altLang="en-US" sz="40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9410" name="Freeform 18"/>
          <p:cNvSpPr>
            <a:spLocks/>
          </p:cNvSpPr>
          <p:nvPr/>
        </p:nvSpPr>
        <p:spPr bwMode="auto">
          <a:xfrm>
            <a:off x="1828800" y="4953000"/>
            <a:ext cx="488950" cy="609600"/>
          </a:xfrm>
          <a:custGeom>
            <a:avLst/>
            <a:gdLst>
              <a:gd name="T0" fmla="*/ 0 w 308"/>
              <a:gd name="T1" fmla="*/ 0 h 384"/>
              <a:gd name="T2" fmla="*/ 308 w 308"/>
              <a:gd name="T3" fmla="*/ 195 h 384"/>
              <a:gd name="T4" fmla="*/ 1 w 308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8" h="384">
                <a:moveTo>
                  <a:pt x="0" y="0"/>
                </a:moveTo>
                <a:lnTo>
                  <a:pt x="308" y="195"/>
                </a:lnTo>
                <a:lnTo>
                  <a:pt x="1" y="38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9411" name="Oval 19"/>
          <p:cNvSpPr>
            <a:spLocks noChangeArrowheads="1"/>
          </p:cNvSpPr>
          <p:nvPr/>
        </p:nvSpPr>
        <p:spPr bwMode="auto">
          <a:xfrm>
            <a:off x="8305800" y="4592638"/>
            <a:ext cx="1371600" cy="1447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9412" name="Freeform 20"/>
          <p:cNvSpPr>
            <a:spLocks/>
          </p:cNvSpPr>
          <p:nvPr/>
        </p:nvSpPr>
        <p:spPr bwMode="auto">
          <a:xfrm>
            <a:off x="3962400" y="4886326"/>
            <a:ext cx="1143000" cy="220663"/>
          </a:xfrm>
          <a:custGeom>
            <a:avLst/>
            <a:gdLst>
              <a:gd name="T0" fmla="*/ 0 w 720"/>
              <a:gd name="T1" fmla="*/ 138 h 139"/>
              <a:gd name="T2" fmla="*/ 336 w 720"/>
              <a:gd name="T3" fmla="*/ 0 h 139"/>
              <a:gd name="T4" fmla="*/ 720 w 720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139">
                <a:moveTo>
                  <a:pt x="0" y="138"/>
                </a:moveTo>
                <a:cubicBezTo>
                  <a:pt x="56" y="115"/>
                  <a:pt x="216" y="0"/>
                  <a:pt x="336" y="0"/>
                </a:cubicBezTo>
                <a:cubicBezTo>
                  <a:pt x="456" y="0"/>
                  <a:pt x="640" y="110"/>
                  <a:pt x="720" y="139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9413" name="Freeform 21"/>
          <p:cNvSpPr>
            <a:spLocks/>
          </p:cNvSpPr>
          <p:nvPr/>
        </p:nvSpPr>
        <p:spPr bwMode="auto">
          <a:xfrm>
            <a:off x="6781800" y="4800600"/>
            <a:ext cx="1447800" cy="228600"/>
          </a:xfrm>
          <a:custGeom>
            <a:avLst/>
            <a:gdLst>
              <a:gd name="T0" fmla="*/ 0 w 720"/>
              <a:gd name="T1" fmla="*/ 138 h 139"/>
              <a:gd name="T2" fmla="*/ 336 w 720"/>
              <a:gd name="T3" fmla="*/ 0 h 139"/>
              <a:gd name="T4" fmla="*/ 720 w 720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139">
                <a:moveTo>
                  <a:pt x="0" y="138"/>
                </a:moveTo>
                <a:cubicBezTo>
                  <a:pt x="56" y="115"/>
                  <a:pt x="216" y="0"/>
                  <a:pt x="336" y="0"/>
                </a:cubicBezTo>
                <a:cubicBezTo>
                  <a:pt x="456" y="0"/>
                  <a:pt x="640" y="110"/>
                  <a:pt x="720" y="139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4191000" y="4495800"/>
            <a:ext cx="604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ahoma" panose="020B0604030504040204" pitchFamily="34" charset="0"/>
              </a:rPr>
              <a:t>a,b</a:t>
            </a:r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7086600" y="4419600"/>
            <a:ext cx="757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ahoma" panose="020B0604030504040204" pitchFamily="34" charset="0"/>
              </a:rPr>
              <a:t>a,b</a:t>
            </a:r>
          </a:p>
        </p:txBody>
      </p:sp>
      <p:sp>
        <p:nvSpPr>
          <p:cNvPr id="59416" name="Freeform 24"/>
          <p:cNvSpPr>
            <a:spLocks/>
          </p:cNvSpPr>
          <p:nvPr/>
        </p:nvSpPr>
        <p:spPr bwMode="auto">
          <a:xfrm rot="10800000">
            <a:off x="3886200" y="5715000"/>
            <a:ext cx="4419600" cy="685800"/>
          </a:xfrm>
          <a:custGeom>
            <a:avLst/>
            <a:gdLst>
              <a:gd name="T0" fmla="*/ 0 w 720"/>
              <a:gd name="T1" fmla="*/ 138 h 139"/>
              <a:gd name="T2" fmla="*/ 336 w 720"/>
              <a:gd name="T3" fmla="*/ 0 h 139"/>
              <a:gd name="T4" fmla="*/ 720 w 720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139">
                <a:moveTo>
                  <a:pt x="0" y="138"/>
                </a:moveTo>
                <a:cubicBezTo>
                  <a:pt x="56" y="115"/>
                  <a:pt x="216" y="0"/>
                  <a:pt x="336" y="0"/>
                </a:cubicBezTo>
                <a:cubicBezTo>
                  <a:pt x="456" y="0"/>
                  <a:pt x="640" y="110"/>
                  <a:pt x="720" y="139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5867400" y="5943600"/>
            <a:ext cx="757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ahoma" panose="020B0604030504040204" pitchFamily="34" charset="0"/>
              </a:rPr>
              <a:t>  </a:t>
            </a:r>
          </a:p>
        </p:txBody>
      </p:sp>
      <p:graphicFrame>
        <p:nvGraphicFramePr>
          <p:cNvPr id="59418" name="Object 26"/>
          <p:cNvGraphicFramePr>
            <a:graphicFrameLocks noChangeAspect="1"/>
          </p:cNvGraphicFramePr>
          <p:nvPr/>
        </p:nvGraphicFramePr>
        <p:xfrm>
          <a:off x="6477000" y="594360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4" imgW="126720" imgH="126720" progId="Equation.3">
                  <p:embed/>
                </p:oleObj>
              </mc:Choice>
              <mc:Fallback>
                <p:oleObj name="Equation" r:id="rId4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943600"/>
                        <a:ext cx="381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19" name="Freeform 27"/>
          <p:cNvSpPr>
            <a:spLocks/>
          </p:cNvSpPr>
          <p:nvPr/>
        </p:nvSpPr>
        <p:spPr bwMode="auto">
          <a:xfrm>
            <a:off x="3810000" y="4038600"/>
            <a:ext cx="4419600" cy="685800"/>
          </a:xfrm>
          <a:custGeom>
            <a:avLst/>
            <a:gdLst>
              <a:gd name="T0" fmla="*/ 0 w 720"/>
              <a:gd name="T1" fmla="*/ 138 h 139"/>
              <a:gd name="T2" fmla="*/ 336 w 720"/>
              <a:gd name="T3" fmla="*/ 0 h 139"/>
              <a:gd name="T4" fmla="*/ 720 w 720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139">
                <a:moveTo>
                  <a:pt x="0" y="138"/>
                </a:moveTo>
                <a:cubicBezTo>
                  <a:pt x="56" y="115"/>
                  <a:pt x="216" y="0"/>
                  <a:pt x="336" y="0"/>
                </a:cubicBezTo>
                <a:cubicBezTo>
                  <a:pt x="456" y="0"/>
                  <a:pt x="640" y="110"/>
                  <a:pt x="720" y="139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59420" name="Object 28"/>
          <p:cNvGraphicFramePr>
            <a:graphicFrameLocks noChangeAspect="1"/>
          </p:cNvGraphicFramePr>
          <p:nvPr/>
        </p:nvGraphicFramePr>
        <p:xfrm>
          <a:off x="6477000" y="381000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6" imgW="126720" imgH="126720" progId="Equation.3">
                  <p:embed/>
                </p:oleObj>
              </mc:Choice>
              <mc:Fallback>
                <p:oleObj name="Equation" r:id="rId6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810000"/>
                        <a:ext cx="381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1" name="Object 29"/>
          <p:cNvGraphicFramePr>
            <a:graphicFrameLocks noChangeAspect="1"/>
          </p:cNvGraphicFramePr>
          <p:nvPr/>
        </p:nvGraphicFramePr>
        <p:xfrm>
          <a:off x="8001001" y="3902075"/>
          <a:ext cx="2444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7" imgW="126720" imgH="126720" progId="Equation.3">
                  <p:embed/>
                </p:oleObj>
              </mc:Choice>
              <mc:Fallback>
                <p:oleObj name="Equation" r:id="rId7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1" y="3902075"/>
                        <a:ext cx="2444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2923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Automata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Non-deterministic finite automaton</a:t>
            </a:r>
          </a:p>
          <a:p>
            <a:pPr lvl="1"/>
            <a:r>
              <a:rPr lang="en-US" altLang="en-US"/>
              <a:t>More than one destination from a state with a distinct input</a:t>
            </a:r>
          </a:p>
          <a:p>
            <a:pPr lvl="1"/>
            <a:r>
              <a:rPr lang="en-US" altLang="en-US"/>
              <a:t>At least one state has transitions that cannot be completely determined by the input and its current state</a:t>
            </a:r>
          </a:p>
          <a:p>
            <a:pPr lvl="1"/>
            <a:r>
              <a:rPr lang="en-US" altLang="en-US"/>
              <a:t>It is possible to design a machine where a single input can have two paths to an accepting state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   transitions</a:t>
            </a:r>
          </a:p>
          <a:p>
            <a:pPr lvl="2"/>
            <a:r>
              <a:rPr lang="en-US" altLang="en-US"/>
              <a:t>Move from a state without input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>
                <a:solidFill>
                  <a:prstClr val="black">
                    <a:tint val="75000"/>
                  </a:prstClr>
                </a:solidFill>
              </a:rPr>
              <a:t>12CS45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prstClr val="black">
                    <a:tint val="75000"/>
                  </a:prstClr>
                </a:solidFill>
              </a:rPr>
              <a:t>Finite Automata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7C0D-5482-436E-AF45-19F2273DF58C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3429000" y="480060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126720" imgH="126720" progId="Equation.3">
                  <p:embed/>
                </p:oleObj>
              </mc:Choice>
              <mc:Fallback>
                <p:oleObj name="Equation" r:id="rId3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800600"/>
                        <a:ext cx="381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2306616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NDFA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Nondeterministic finite automata</a:t>
            </a:r>
          </a:p>
          <a:p>
            <a:pPr lvl="1"/>
            <a:r>
              <a:rPr lang="en-US" altLang="en-US"/>
              <a:t>Quintuple A = (Q,</a:t>
            </a:r>
            <a:r>
              <a:rPr lang="en-US" altLang="en-US">
                <a:sym typeface="Symbol" panose="05050102010706020507" pitchFamily="18" charset="2"/>
              </a:rPr>
              <a:t>, , s, F) where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en-US">
                <a:sym typeface="Symbol" panose="05050102010706020507" pitchFamily="18" charset="2"/>
              </a:rPr>
              <a:t>Q is a finite set of states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en-US">
                <a:sym typeface="Symbol" panose="05050102010706020507" pitchFamily="18" charset="2"/>
              </a:rPr>
              <a:t> Is an input alphabet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en-US">
                <a:sym typeface="Symbol" panose="05050102010706020507" pitchFamily="18" charset="2"/>
              </a:rPr>
              <a:t>   Q x (  {  }) x Q is the transition relation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en-US">
                <a:sym typeface="Symbol" panose="05050102010706020507" pitchFamily="18" charset="2"/>
              </a:rPr>
              <a:t>S  Q is the initial state of the automaton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en-US">
                <a:sym typeface="Symbol" panose="05050102010706020507" pitchFamily="18" charset="2"/>
              </a:rPr>
              <a:t>F  Q is the set of favorable states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>
                <a:solidFill>
                  <a:prstClr val="black">
                    <a:tint val="75000"/>
                  </a:prstClr>
                </a:solidFill>
              </a:rPr>
              <a:t>12CS45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prstClr val="black">
                    <a:tint val="75000"/>
                  </a:prstClr>
                </a:solidFill>
              </a:rPr>
              <a:t>Finite Automata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E53F-5893-4FD0-B84B-E5E9FF2CAD75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5727700" y="345440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4" imgW="126720" imgH="126720" progId="Equation.3">
                  <p:embed/>
                </p:oleObj>
              </mc:Choice>
              <mc:Fallback>
                <p:oleObj name="Equation" r:id="rId4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7700" y="3454400"/>
                        <a:ext cx="381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5676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NDFA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ym typeface="Symbol" panose="05050102010706020507" pitchFamily="18" charset="2"/>
              </a:rPr>
              <a:t>The range of  is not a single element of q, but a subset of q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Example:    (q1,a) = {q0,q2}</a:t>
            </a:r>
          </a:p>
          <a:p>
            <a:pPr lvl="2"/>
            <a:r>
              <a:rPr lang="en-US" altLang="en-US">
                <a:sym typeface="Symbol" panose="05050102010706020507" pitchFamily="18" charset="2"/>
              </a:rPr>
              <a:t>Either q0 or q2 could be resultant state</a:t>
            </a:r>
          </a:p>
          <a:p>
            <a:r>
              <a:rPr lang="en-US" altLang="en-US">
                <a:sym typeface="Symbol" panose="05050102010706020507" pitchFamily="18" charset="2"/>
              </a:rPr>
              <a:t>Empty string (null input) can result in a change of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>
                <a:solidFill>
                  <a:prstClr val="black">
                    <a:tint val="75000"/>
                  </a:prstClr>
                </a:solidFill>
              </a:rPr>
              <a:t>12CS45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prstClr val="black">
                    <a:tint val="75000"/>
                  </a:prstClr>
                </a:solidFill>
              </a:rPr>
              <a:t>Finite Automata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09A2-BC87-4136-866C-F613AF90FBFA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082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NFA</a:t>
            </a:r>
          </a:p>
        </p:txBody>
      </p:sp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>
                <a:solidFill>
                  <a:prstClr val="black">
                    <a:tint val="75000"/>
                  </a:prstClr>
                </a:solidFill>
              </a:rPr>
              <a:t>12CS45</a:t>
            </a:r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prstClr val="black">
                    <a:tint val="75000"/>
                  </a:prstClr>
                </a:solidFill>
              </a:rPr>
              <a:t>Finite Automata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7036-D83F-4253-9966-231EEC561BF9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7587" name="Oval 3"/>
          <p:cNvSpPr>
            <a:spLocks noChangeArrowheads="1"/>
          </p:cNvSpPr>
          <p:nvPr/>
        </p:nvSpPr>
        <p:spPr bwMode="auto">
          <a:xfrm>
            <a:off x="2743200" y="160020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</a:rPr>
              <a:t>q</a:t>
            </a:r>
            <a:r>
              <a:rPr lang="en-US" altLang="en-US" sz="2400" baseline="-25000">
                <a:solidFill>
                  <a:prstClr val="black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67588" name="Oval 4"/>
          <p:cNvSpPr>
            <a:spLocks noChangeArrowheads="1"/>
          </p:cNvSpPr>
          <p:nvPr/>
        </p:nvSpPr>
        <p:spPr bwMode="auto">
          <a:xfrm>
            <a:off x="4495800" y="167640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</a:rPr>
              <a:t>q</a:t>
            </a:r>
            <a:r>
              <a:rPr lang="en-US" altLang="en-US" sz="2400" baseline="-25000">
                <a:solidFill>
                  <a:prstClr val="black"/>
                </a:solidFill>
                <a:latin typeface="Times New Roman" panose="02020603050405020304" pitchFamily="18" charset="0"/>
              </a:rPr>
              <a:t>j</a:t>
            </a:r>
          </a:p>
        </p:txBody>
      </p:sp>
      <p:sp>
        <p:nvSpPr>
          <p:cNvPr id="67589" name="Oval 5"/>
          <p:cNvSpPr>
            <a:spLocks noChangeArrowheads="1"/>
          </p:cNvSpPr>
          <p:nvPr/>
        </p:nvSpPr>
        <p:spPr bwMode="auto">
          <a:xfrm>
            <a:off x="8382000" y="251460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</a:rPr>
              <a:t>q</a:t>
            </a:r>
            <a:r>
              <a:rPr lang="en-US" altLang="en-US" sz="2400" baseline="-25000">
                <a:solidFill>
                  <a:prstClr val="black"/>
                </a:solidFill>
                <a:latin typeface="Times New Roman" panose="02020603050405020304" pitchFamily="18" charset="0"/>
              </a:rPr>
              <a:t>k</a:t>
            </a:r>
          </a:p>
        </p:txBody>
      </p:sp>
      <p:sp>
        <p:nvSpPr>
          <p:cNvPr id="67590" name="Oval 6"/>
          <p:cNvSpPr>
            <a:spLocks noChangeArrowheads="1"/>
          </p:cNvSpPr>
          <p:nvPr/>
        </p:nvSpPr>
        <p:spPr bwMode="auto">
          <a:xfrm>
            <a:off x="6324600" y="259080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</a:rPr>
              <a:t>q</a:t>
            </a:r>
          </a:p>
        </p:txBody>
      </p:sp>
      <p:sp>
        <p:nvSpPr>
          <p:cNvPr id="67591" name="Oval 7"/>
          <p:cNvSpPr>
            <a:spLocks noChangeArrowheads="1"/>
          </p:cNvSpPr>
          <p:nvPr/>
        </p:nvSpPr>
        <p:spPr bwMode="auto">
          <a:xfrm>
            <a:off x="6324600" y="160020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</a:rPr>
              <a:t>q</a:t>
            </a:r>
            <a:r>
              <a:rPr lang="en-US" altLang="en-US" sz="2400" baseline="-25000">
                <a:solidFill>
                  <a:prstClr val="black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67592" name="Oval 8"/>
          <p:cNvSpPr>
            <a:spLocks noChangeArrowheads="1"/>
          </p:cNvSpPr>
          <p:nvPr/>
        </p:nvSpPr>
        <p:spPr bwMode="auto">
          <a:xfrm>
            <a:off x="8382000" y="160020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</a:rPr>
              <a:t>q</a:t>
            </a:r>
            <a:r>
              <a:rPr lang="en-US" altLang="en-US" sz="2400" baseline="-25000">
                <a:solidFill>
                  <a:prstClr val="black"/>
                </a:solidFill>
                <a:latin typeface="Times New Roman" panose="02020603050405020304" pitchFamily="18" charset="0"/>
              </a:rPr>
              <a:t>j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3429000" y="19050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7010400" y="1905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>
            <a:off x="7010400" y="19050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3794125" y="14128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7604125" y="14128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7543800" y="21336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3565525" y="2327275"/>
            <a:ext cx="795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800000"/>
                </a:solidFill>
                <a:latin typeface="Times New Roman" panose="02020603050405020304" pitchFamily="18" charset="0"/>
              </a:rPr>
              <a:t>DFA</a:t>
            </a: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7315200" y="3048000"/>
            <a:ext cx="795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800000"/>
                </a:solidFill>
                <a:latin typeface="Times New Roman" panose="02020603050405020304" pitchFamily="18" charset="0"/>
              </a:rPr>
              <a:t>NFA</a:t>
            </a:r>
          </a:p>
        </p:txBody>
      </p:sp>
      <p:sp>
        <p:nvSpPr>
          <p:cNvPr id="67601" name="Line 17"/>
          <p:cNvSpPr>
            <a:spLocks noChangeShapeType="1"/>
          </p:cNvSpPr>
          <p:nvPr/>
        </p:nvSpPr>
        <p:spPr bwMode="auto">
          <a:xfrm>
            <a:off x="7010400" y="2895600"/>
            <a:ext cx="685800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7299325" y="24796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</a:rPr>
              <a:t>a</a:t>
            </a:r>
          </a:p>
        </p:txBody>
      </p:sp>
      <p:graphicFrame>
        <p:nvGraphicFramePr>
          <p:cNvPr id="67603" name="Object 19"/>
          <p:cNvGraphicFramePr>
            <a:graphicFrameLocks noChangeAspect="1"/>
          </p:cNvGraphicFramePr>
          <p:nvPr/>
        </p:nvGraphicFramePr>
        <p:xfrm>
          <a:off x="3124200" y="3657601"/>
          <a:ext cx="5943600" cy="215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2527200" imgH="914400" progId="Equation.3">
                  <p:embed/>
                </p:oleObj>
              </mc:Choice>
              <mc:Fallback>
                <p:oleObj name="Equation" r:id="rId3" imgW="25272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657601"/>
                        <a:ext cx="5943600" cy="215106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3399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126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NDFA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ym typeface="Symbol" panose="05050102010706020507" pitchFamily="18" charset="2"/>
              </a:rPr>
              <a:t>Stuck state – no jumps out of state labeled with the input symbol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Can not lead to accepting state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Removes need for trap state</a:t>
            </a:r>
          </a:p>
          <a:p>
            <a:r>
              <a:rPr lang="en-US" altLang="en-US">
                <a:sym typeface="Symbol" panose="05050102010706020507" pitchFamily="18" charset="2"/>
              </a:rPr>
              <a:t>Input is accepted if any resultant configurations lead to an accepting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>
                <a:solidFill>
                  <a:prstClr val="black">
                    <a:tint val="75000"/>
                  </a:prstClr>
                </a:solidFill>
              </a:rPr>
              <a:t>12CS45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prstClr val="black">
                    <a:tint val="75000"/>
                  </a:prstClr>
                </a:solidFill>
              </a:rPr>
              <a:t>Finite Automata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41E7-BDCA-4B51-8D60-7877B0494B3F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830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NDFA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447801"/>
            <a:ext cx="8650288" cy="4684713"/>
          </a:xfrm>
        </p:spPr>
        <p:txBody>
          <a:bodyPr/>
          <a:lstStyle/>
          <a:p>
            <a:r>
              <a:rPr lang="en-US" altLang="en-US"/>
              <a:t>Given an NFA A = (Q,</a:t>
            </a:r>
            <a:r>
              <a:rPr lang="en-US" altLang="en-US">
                <a:sym typeface="Symbol" panose="05050102010706020507" pitchFamily="18" charset="2"/>
              </a:rPr>
              <a:t>,,q</a:t>
            </a:r>
            <a:r>
              <a:rPr lang="en-US" altLang="en-US" baseline="-25000">
                <a:sym typeface="Symbol" panose="05050102010706020507" pitchFamily="18" charset="2"/>
              </a:rPr>
              <a:t>0</a:t>
            </a:r>
            <a:r>
              <a:rPr lang="en-US" altLang="en-US">
                <a:sym typeface="Symbol" panose="05050102010706020507" pitchFamily="18" charset="2"/>
              </a:rPr>
              <a:t>,F),</a:t>
            </a:r>
            <a:r>
              <a:rPr lang="en-US" altLang="en-US"/>
              <a:t> and a string w</a:t>
            </a:r>
            <a:r>
              <a:rPr lang="en-US" altLang="en-US">
                <a:sym typeface="Symbol" panose="05050102010706020507" pitchFamily="18" charset="2"/>
              </a:rPr>
              <a:t>*: 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w is </a:t>
            </a:r>
            <a:r>
              <a:rPr lang="en-US" altLang="en-US" b="1">
                <a:sym typeface="Symbol" panose="05050102010706020507" pitchFamily="18" charset="2"/>
              </a:rPr>
              <a:t>accepted</a:t>
            </a:r>
            <a:r>
              <a:rPr lang="en-US" altLang="en-US">
                <a:sym typeface="Symbol" panose="05050102010706020507" pitchFamily="18" charset="2"/>
              </a:rPr>
              <a:t> by A if at least one of the configurations yielded by  (q</a:t>
            </a:r>
            <a:r>
              <a:rPr lang="en-US" altLang="en-US" baseline="-25000">
                <a:sym typeface="Symbol" panose="05050102010706020507" pitchFamily="18" charset="2"/>
              </a:rPr>
              <a:t>0</a:t>
            </a:r>
            <a:r>
              <a:rPr lang="en-US" altLang="en-US">
                <a:sym typeface="Symbol" panose="05050102010706020507" pitchFamily="18" charset="2"/>
              </a:rPr>
              <a:t>,w) is a configuration of the form (F,</a:t>
            </a:r>
            <a:r>
              <a:rPr lang="en-US" altLang="en-US" i="1">
                <a:sym typeface="Symbol" panose="05050102010706020507" pitchFamily="18" charset="2"/>
              </a:rPr>
              <a:t></a:t>
            </a:r>
            <a:r>
              <a:rPr lang="en-US" altLang="en-US">
                <a:sym typeface="Symbol" panose="05050102010706020507" pitchFamily="18" charset="2"/>
              </a:rPr>
              <a:t>) with f a favorable state</a:t>
            </a:r>
          </a:p>
          <a:p>
            <a:pPr lvl="1"/>
            <a:endParaRPr lang="en-US" altLang="en-US">
              <a:sym typeface="Symbol" panose="05050102010706020507" pitchFamily="18" charset="2"/>
            </a:endParaRPr>
          </a:p>
          <a:p>
            <a:pPr lvl="1"/>
            <a:r>
              <a:rPr lang="en-US" altLang="en-US"/>
              <a:t>L(A) = {w </a:t>
            </a:r>
            <a:r>
              <a:rPr lang="en-US" altLang="en-US">
                <a:sym typeface="Symbol" panose="05050102010706020507" pitchFamily="18" charset="2"/>
              </a:rPr>
              <a:t>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* </a:t>
            </a:r>
            <a:r>
              <a:rPr lang="en-US" altLang="en-US" b="1">
                <a:sym typeface="Symbol" panose="05050102010706020507" pitchFamily="18" charset="2"/>
              </a:rPr>
              <a:t>: </a:t>
            </a:r>
            <a:r>
              <a:rPr lang="en-US" altLang="en-US">
                <a:sym typeface="Symbol" panose="05050102010706020507" pitchFamily="18" charset="2"/>
              </a:rPr>
              <a:t>w is accepted by A}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>
                <a:solidFill>
                  <a:prstClr val="black">
                    <a:tint val="75000"/>
                  </a:prstClr>
                </a:solidFill>
              </a:rPr>
              <a:t>12CS45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prstClr val="black">
                    <a:tint val="75000"/>
                  </a:prstClr>
                </a:solidFill>
              </a:rPr>
              <a:t>Finite Automata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9D3A-C1F5-43C0-BB00-0473B26998CA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265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solidFill>
                  <a:srgbClr val="800000"/>
                </a:solidFill>
              </a:rPr>
              <a:t>Examples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Non-Deterministic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prstClr val="black">
                    <a:tint val="75000"/>
                  </a:prstClr>
                </a:solidFill>
              </a:rPr>
              <a:t>12CS45</a:t>
            </a:r>
            <a:endParaRPr lang="en-US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prstClr val="black">
                    <a:tint val="75000"/>
                  </a:prstClr>
                </a:solidFill>
              </a:rPr>
              <a:t>Finite Automata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4B9B7E97-C776-4F86-A19F-509423DFA73D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894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Language Acceptor (Revisited)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Design a FSA to accept strings of a language</a:t>
            </a:r>
          </a:p>
          <a:p>
            <a:pPr lvl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>
                <a:solidFill>
                  <a:schemeClr val="tx2"/>
                </a:solidFill>
              </a:rPr>
              <a:t>strings of a’s and b’s that start and end with a</a:t>
            </a:r>
          </a:p>
          <a:p>
            <a:endParaRPr lang="en-US" altLang="en-US"/>
          </a:p>
          <a:p>
            <a:r>
              <a:rPr lang="en-US" altLang="en-US"/>
              <a:t>Only change is in </a:t>
            </a:r>
            <a:r>
              <a:rPr lang="en-US" altLang="en-US">
                <a:sym typeface="Symbol" panose="05050102010706020507" pitchFamily="18" charset="2"/>
              </a:rPr>
              <a:t> morphing to </a:t>
            </a:r>
          </a:p>
          <a:p>
            <a:endParaRPr lang="en-US" altLang="en-US">
              <a:sym typeface="Symbol" panose="05050102010706020507" pitchFamily="18" charset="2"/>
            </a:endParaRPr>
          </a:p>
          <a:p>
            <a:r>
              <a:rPr lang="en-US" altLang="en-US">
                <a:sym typeface="Symbol" panose="05050102010706020507" pitchFamily="18" charset="2"/>
              </a:rPr>
              <a:t>Some transitions eliminated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>
                <a:solidFill>
                  <a:prstClr val="black">
                    <a:tint val="75000"/>
                  </a:prstClr>
                </a:solidFill>
              </a:rPr>
              <a:t>12CS45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prstClr val="black">
                    <a:tint val="75000"/>
                  </a:prstClr>
                </a:solidFill>
              </a:rPr>
              <a:t>Finite Automata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D152-C9B7-4671-99B5-865BA7556AA7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2438401" y="2370138"/>
          <a:ext cx="3617913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218960" imgH="228600" progId="Equation.3">
                  <p:embed/>
                </p:oleObj>
              </mc:Choice>
              <mc:Fallback>
                <p:oleObj name="Equation" r:id="rId3" imgW="1218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1" y="2370138"/>
                        <a:ext cx="3617913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2419351" y="3513138"/>
          <a:ext cx="3656013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5" imgW="1231560" imgH="228600" progId="Equation.3">
                  <p:embed/>
                </p:oleObj>
              </mc:Choice>
              <mc:Fallback>
                <p:oleObj name="Equation" r:id="rId5" imgW="1231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1" y="3513138"/>
                        <a:ext cx="3656013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46125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452</Words>
  <Application>Microsoft Office PowerPoint</Application>
  <PresentationFormat>Widescreen</PresentationFormat>
  <Paragraphs>134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Tahoma</vt:lpstr>
      <vt:lpstr>Times New Roman</vt:lpstr>
      <vt:lpstr>Wingdings</vt:lpstr>
      <vt:lpstr>1_Office Theme</vt:lpstr>
      <vt:lpstr>Equation</vt:lpstr>
      <vt:lpstr>Non-Determinism</vt:lpstr>
      <vt:lpstr>Automata</vt:lpstr>
      <vt:lpstr>NDFA</vt:lpstr>
      <vt:lpstr>NDFA</vt:lpstr>
      <vt:lpstr>NFA</vt:lpstr>
      <vt:lpstr>NDFA</vt:lpstr>
      <vt:lpstr>NDFA</vt:lpstr>
      <vt:lpstr>Examples</vt:lpstr>
      <vt:lpstr>Language Acceptor (Revisited)</vt:lpstr>
      <vt:lpstr>Language Acceptor</vt:lpstr>
      <vt:lpstr>Another Language Acceptor</vt:lpstr>
      <vt:lpstr>Another Language Acceptor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2</cp:revision>
  <dcterms:created xsi:type="dcterms:W3CDTF">2016-07-23T03:51:09Z</dcterms:created>
  <dcterms:modified xsi:type="dcterms:W3CDTF">2016-07-23T03:57:20Z</dcterms:modified>
</cp:coreProperties>
</file>